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6" r:id="rId4"/>
    <p:sldId id="267" r:id="rId5"/>
    <p:sldId id="263" r:id="rId6"/>
    <p:sldId id="268" r:id="rId7"/>
    <p:sldId id="280" r:id="rId8"/>
    <p:sldId id="281" r:id="rId9"/>
    <p:sldId id="282" r:id="rId10"/>
    <p:sldId id="278" r:id="rId11"/>
    <p:sldId id="279" r:id="rId12"/>
    <p:sldId id="288" r:id="rId13"/>
    <p:sldId id="269" r:id="rId14"/>
    <p:sldId id="270" r:id="rId15"/>
    <p:sldId id="271" r:id="rId16"/>
    <p:sldId id="272" r:id="rId17"/>
    <p:sldId id="283" r:id="rId18"/>
    <p:sldId id="284" r:id="rId19"/>
    <p:sldId id="285" r:id="rId20"/>
    <p:sldId id="287" r:id="rId21"/>
    <p:sldId id="264" r:id="rId22"/>
  </p:sldIdLst>
  <p:sldSz cx="9144000" cy="6858000" type="screen4x3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D687D"/>
    <a:srgbClr val="0F9A9D"/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>
        <p:scale>
          <a:sx n="68" d="100"/>
          <a:sy n="68" d="100"/>
        </p:scale>
        <p:origin x="-2874" y="-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764" y="5157192"/>
            <a:ext cx="8820472" cy="1440160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08309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spukr.org.ua/?p=527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vseosvita.ua/webinar/pidtrimka-ditej-z-osoblivimi-osvitnimi-potrebami-prakticni-poradi-155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u.gov.ua/npas/pro-zapobigannya-poshim110320rennyu-na-teritoriyi-ukrayini-koronavirusu-covid-19" TargetMode="External"/><Relationship Id="rId2" Type="http://schemas.openxmlformats.org/officeDocument/2006/relationships/hyperlink" Target="http://ru.osvita.ua/legislation/law/223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on.gov.ua/ua/npa/shodo-organizaciyi-osvitnogo-procesu-v-zakladah-zagalnoyi-serednoyi-osviti-pid-chas-karantinu" TargetMode="External"/><Relationship Id="rId4" Type="http://schemas.openxmlformats.org/officeDocument/2006/relationships/hyperlink" Target="https://mon.gov.ua/ua/npa/pro-organizacijni-zahodi-dlya-zapobigannya-poshirennyu-koronavirusu-s-ovid-19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ed-era.com/courses/course-v1:EdEra-SmartOsvita+Inc+1/abou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osvita.ua/legislation/Ser_osv/32125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77072"/>
            <a:ext cx="4499992" cy="2376264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effectLst/>
                <a:latin typeface="Segoe Print" pitchFamily="2" charset="0"/>
                <a:cs typeface="Times New Roman" pitchFamily="18" charset="0"/>
              </a:rPr>
              <a:t>Організація</a:t>
            </a:r>
            <a: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  <a:t> </a:t>
            </a:r>
            <a:b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</a:br>
            <a:r>
              <a:rPr lang="ru-RU" sz="2800" dirty="0" err="1" smtClean="0">
                <a:effectLst/>
                <a:latin typeface="Segoe Print" pitchFamily="2" charset="0"/>
                <a:cs typeface="Times New Roman" pitchFamily="18" charset="0"/>
              </a:rPr>
              <a:t>педагогічної</a:t>
            </a:r>
            <a: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Segoe Print" pitchFamily="2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  <a:t> </a:t>
            </a:r>
            <a:b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</a:br>
            <a:r>
              <a:rPr lang="ru-RU" sz="2800" dirty="0" err="1" smtClean="0">
                <a:effectLst/>
                <a:latin typeface="Segoe Print" pitchFamily="2" charset="0"/>
                <a:cs typeface="Times New Roman" pitchFamily="18" charset="0"/>
              </a:rPr>
              <a:t>асистента</a:t>
            </a:r>
            <a: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Segoe Print" pitchFamily="2" charset="0"/>
                <a:cs typeface="Times New Roman" pitchFamily="18" charset="0"/>
              </a:rPr>
              <a:t>вчителя</a:t>
            </a:r>
            <a:r>
              <a:rPr lang="ru-RU" sz="2800" dirty="0">
                <a:effectLst/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</a:br>
            <a:r>
              <a:rPr lang="ru-RU" sz="2800" dirty="0" err="1" smtClean="0">
                <a:effectLst/>
                <a:latin typeface="Segoe Print" pitchFamily="2" charset="0"/>
                <a:cs typeface="Times New Roman" pitchFamily="18" charset="0"/>
              </a:rPr>
              <a:t>під</a:t>
            </a:r>
            <a:r>
              <a:rPr lang="ru-RU" sz="2800" dirty="0" smtClean="0">
                <a:effectLst/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2800" dirty="0">
                <a:effectLst/>
                <a:latin typeface="Segoe Print" pitchFamily="2" charset="0"/>
                <a:cs typeface="Times New Roman" pitchFamily="18" charset="0"/>
              </a:rPr>
              <a:t>час карантину</a:t>
            </a:r>
            <a:endParaRPr lang="ru-RU" sz="2800" b="1" dirty="0">
              <a:effectLst/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47422" y="5805264"/>
            <a:ext cx="3779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Передрій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 Л. М., 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методист МК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відділу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освіти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Добропільської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міської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 ради</a:t>
            </a: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76872"/>
            <a:ext cx="8064896" cy="3888432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задля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моторики,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малюнки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предметні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сюжетні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парних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зорових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слухових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відчуттів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концептуальних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пам’яті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просторового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логічного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Адаптовані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дидактичні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матеріали</a:t>
            </a:r>
            <a:endParaRPr lang="ru-RU" sz="32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33583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473" y="2132856"/>
            <a:ext cx="8094919" cy="417646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візуальний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розклад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розладами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аутистичного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спектру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ООП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емоційно-вольового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дня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за потреби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зображенням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мотиваційних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занять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algn="just"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розв’язання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задач: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малюнки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задач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зразками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задач,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текстів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задач без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змагального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фігури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зразки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сюжетні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491798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492896"/>
            <a:ext cx="7848872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Засідання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психолого-педагогічного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супроводу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 карантину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організоване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дистанційно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веб-ресурси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інформаційно-комунікаційного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132856"/>
            <a:ext cx="8856984" cy="4392488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карантину;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поповнення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дидактичними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наочністю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дистанційних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заняттях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ІПР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самоосвіта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228" y="260648"/>
            <a:ext cx="6480720" cy="1224136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Організаційно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-методична </a:t>
            </a:r>
            <a:r>
              <a:rPr lang="ru-RU" sz="2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endParaRPr lang="ru-RU" sz="28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0150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374441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вебінарах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пам’яток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он-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лайн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консультацій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упорядкування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97518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480720" cy="122413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час карантину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асистент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індивідуальний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роботи</a:t>
            </a:r>
            <a:endParaRPr lang="ru-RU" sz="24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574" t="8654" r="53469" b="55800"/>
          <a:stretch/>
        </p:blipFill>
        <p:spPr bwMode="auto">
          <a:xfrm>
            <a:off x="29558" y="1599282"/>
            <a:ext cx="4398425" cy="3386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69" t="44958" r="3538" b="2435"/>
          <a:stretch/>
        </p:blipFill>
        <p:spPr bwMode="auto">
          <a:xfrm>
            <a:off x="4572000" y="2492896"/>
            <a:ext cx="4432902" cy="3941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58181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986822"/>
              </p:ext>
            </p:extLst>
          </p:nvPr>
        </p:nvGraphicFramePr>
        <p:xfrm>
          <a:off x="107504" y="2132856"/>
          <a:ext cx="7371635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574403"/>
                <a:gridCol w="1263037"/>
                <a:gridCol w="5534195"/>
              </a:tblGrid>
              <a:tr h="536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uk-UA" sz="13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Орієнтовний зміст роботи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</a:t>
                      </a:r>
                      <a:endParaRPr lang="ru-RU" sz="12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Упорядкування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портфоліо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учнів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Підготовка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дидактичних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матеріалів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(по предметах,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згідно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розкладу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Спільно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вчителем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розробка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розміщення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дистанційній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платформі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завдань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для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учнів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період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карантину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Підготовка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 онлайн-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консультацій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(батьки,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діти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педагогічні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працівники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Опрацювання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фахової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літератури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«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Асистент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вчителя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закладі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загальної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середньої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освіти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інклюзивною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формою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навчання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uk-UA" sz="1600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2"/>
                        </a:rPr>
                        <a:t>http://ispukr.org.ua/?p=5274#.XoHj9eozbIU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3164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986822"/>
              </p:ext>
            </p:extLst>
          </p:nvPr>
        </p:nvGraphicFramePr>
        <p:xfrm>
          <a:off x="107504" y="2132856"/>
          <a:ext cx="7371635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574403"/>
                <a:gridCol w="1263037"/>
                <a:gridCol w="5534195"/>
              </a:tblGrid>
              <a:tr h="536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uk-UA" sz="13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Орієнтовний зміст роботи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Вівторок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Робота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зі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шкільною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документацією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None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Підготовка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дидактичних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матеріалів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учнів з ООП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Онлайн-консультація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батьків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Спільно з вчителем підбір і розробка завдань для перевірки засвоєння учнями матеріалу (на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онлайновому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сервісі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LearningApps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онлайн-тестів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освітньому проекті «На Урок», тощо)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3164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986822"/>
              </p:ext>
            </p:extLst>
          </p:nvPr>
        </p:nvGraphicFramePr>
        <p:xfrm>
          <a:off x="107504" y="2132856"/>
          <a:ext cx="7371635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574403"/>
                <a:gridCol w="1263037"/>
                <a:gridCol w="5534195"/>
              </a:tblGrid>
              <a:tr h="536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uk-UA" sz="13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Орієнтовний зміст роботи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Середа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Опрацювання методичних матеріалів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Підготовка дидактичних матеріалів (по предметах, згідно розкладу)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Розміщення завдань для учнів класу (на віртуальній інтерактивній дошці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Padlet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Google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Диску, тощо)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Онлайн-консультації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учнів, які потребують допомоги під час навчання в дистанційній формі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Розробка конспектів уроків для опублікування (у фахових виданнях, на сайті «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Всеосвіта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освітньому проекті «На Урок», тощо)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3164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986822"/>
              </p:ext>
            </p:extLst>
          </p:nvPr>
        </p:nvGraphicFramePr>
        <p:xfrm>
          <a:off x="107504" y="2132856"/>
          <a:ext cx="7371635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574403"/>
                <a:gridCol w="1263037"/>
                <a:gridCol w="5534195"/>
              </a:tblGrid>
              <a:tr h="536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uk-UA" sz="13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Орієнтовний зміст роботи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Четвер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Підготовка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дидактичних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матеріалів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(по предметах,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згідно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розкладу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Розміщення завдань для учнів класу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uk-UA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Дистанційні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онлайн-заняття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uk-UA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Перегляд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вебінару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Підтримка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дітей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особливими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освітніми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потребами: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практичні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поради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». (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год.)</a:t>
                      </a:r>
                    </a:p>
                    <a:p>
                      <a:r>
                        <a:rPr lang="uk-UA" sz="16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https://vseosvita.ua/webinar/pidtrimka-ditej-z-osoblivimi-osvitnimi-potrebami-prakticni-poradi-155.html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3164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132856"/>
            <a:ext cx="8280920" cy="424847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Ст. 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38 Закону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України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«Про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повну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загальну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середню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освіту</a:t>
            </a:r>
            <a:r>
              <a:rPr lang="ru-RU" sz="3400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»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http://ru.osvita.ua/legislation/law/2232/</a:t>
            </a:r>
            <a:endParaRPr lang="ru-RU" sz="1800" dirty="0" smtClean="0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постанова КМУ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від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11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березня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2020 р.  № 211 «Про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запобігання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поширенню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на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території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України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коронавірусу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СО</a:t>
            </a:r>
            <a:r>
              <a:rPr lang="en-US" sz="3400" dirty="0">
                <a:latin typeface="Segoe UI Symbol" pitchFamily="34" charset="0"/>
                <a:ea typeface="Segoe UI Symbol" pitchFamily="34" charset="0"/>
                <a:cs typeface="Times New Roman" pitchFamily="18" charset="0"/>
              </a:rPr>
              <a:t>VID-19»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https://www.kmu.gov.ua/npas/pro-zapobigannya-poshim110320rennyu-na-teritoriyi-ukrayini-koronavirusu-covid-19</a:t>
            </a:r>
            <a:endParaRPr lang="uk-UA" sz="1800" dirty="0" smtClean="0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наказ МОН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України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від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16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березня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2020 року № 406 «Про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організаційні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заходи для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запобігання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поширенню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коронавірусу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СО</a:t>
            </a:r>
            <a:r>
              <a:rPr lang="en-US" sz="3400" dirty="0">
                <a:latin typeface="Segoe UI Symbol" pitchFamily="34" charset="0"/>
                <a:ea typeface="Segoe UI Symbol" pitchFamily="34" charset="0"/>
                <a:cs typeface="Times New Roman" pitchFamily="18" charset="0"/>
              </a:rPr>
              <a:t>VID-19</a:t>
            </a:r>
            <a:r>
              <a:rPr lang="en-US" sz="3400" dirty="0" smtClean="0">
                <a:latin typeface="Segoe UI Symbol" pitchFamily="34" charset="0"/>
                <a:ea typeface="Segoe UI Symbol" pitchFamily="34" charset="0"/>
                <a:cs typeface="Times New Roman" pitchFamily="18" charset="0"/>
              </a:rPr>
              <a:t>»</a:t>
            </a:r>
            <a:r>
              <a:rPr lang="uk-UA" sz="3400" dirty="0" smtClean="0">
                <a:latin typeface="Segoe UI Symbol" pitchFamily="34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https://mon.gov.ua/ua/npa/pro-organizacijni-zahodi-dlya-zapobigannya-poshirennyu-koronavirusu-s-ovid-19</a:t>
            </a:r>
            <a:endParaRPr lang="uk-UA" sz="1800" dirty="0" smtClean="0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3400" dirty="0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лист МОН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України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від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23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березня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2020 року № 1/9-173 «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Щодо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організації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освітнього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процесу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в закладах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загальної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середньої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освіти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під</a:t>
            </a:r>
            <a:r>
              <a:rPr lang="ru-RU" sz="3400" dirty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час карантину»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https://mon.gov.ua/ua/npa/shodo-organizaciyi-osvitnogo-procesu-v-zakladah-zagalnoyi-serednoyi-osviti-pid-chas-karantinu</a:t>
            </a:r>
            <a:endParaRPr lang="ru-RU" sz="2000" dirty="0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1051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986822"/>
              </p:ext>
            </p:extLst>
          </p:nvPr>
        </p:nvGraphicFramePr>
        <p:xfrm>
          <a:off x="107504" y="2132856"/>
          <a:ext cx="7371635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574403"/>
                <a:gridCol w="1263037"/>
                <a:gridCol w="5534195"/>
              </a:tblGrid>
              <a:tr h="536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uk-UA" sz="13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Орієнтовний зміст роботи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П’ятниця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Розробка педагогічних порад та пам’яток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uk-UA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Індивідуальні консультації для учнів в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онлайн-режимі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uk-UA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Проходження в студії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онлайн-освіти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EdEra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курсу «Робота вчителів початкових класів з дітьми із особливими освітніми потребами»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https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://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courses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.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ed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-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era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.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com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/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courses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/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course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-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v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1: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EdEra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-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SmartOsvita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+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Inc</a:t>
                      </a:r>
                      <a:r>
                        <a:rPr lang="uk-UA" sz="1600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+1/</a:t>
                      </a:r>
                      <a:r>
                        <a:rPr lang="ru-RU" sz="1600" u="sng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about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4352" marR="74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3164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112163" cy="40939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ДЯКУЮ</a:t>
            </a:r>
          </a:p>
          <a:p>
            <a:pPr algn="ctr"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ЗА УВАГУ!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609" y="2420888"/>
            <a:ext cx="3170289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00808"/>
            <a:ext cx="7776864" cy="468052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соціально-адаптаційні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запроваджуючи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ІПР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адаптує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навчально-пізнавальної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ООП.</a:t>
            </a:r>
          </a:p>
          <a:p>
            <a:pPr marL="0" indent="0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*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лист МОН,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спору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№ 1/9-675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2012 року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асистента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hlinkClick r:id="rId2"/>
              </a:rPr>
              <a:t>http://ru.osvita.ua/legislation/Ser_osv/32125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04664"/>
            <a:ext cx="6264696" cy="86409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Посадові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асистента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6802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76872"/>
            <a:ext cx="8655710" cy="418114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участь у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засіданнях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КС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з ООП;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вчителю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учням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учням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ООП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потребою проводить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дитиною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 ООП;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спостерігає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сприйманням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розумінням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дитиною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адаптованого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вчителю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дистанційних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занять,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інтерактивного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939" y="14068"/>
            <a:ext cx="6552728" cy="1844824"/>
          </a:xfrm>
        </p:spPr>
        <p:txBody>
          <a:bodyPr>
            <a:noAutofit/>
          </a:bodyPr>
          <a:lstStyle/>
          <a:p>
            <a:r>
              <a:rPr lang="ru-RU" sz="21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Асистент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1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10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100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100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розкладу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занять </a:t>
            </a:r>
            <a:r>
              <a:rPr lang="ru-RU" sz="21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2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100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100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10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10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sz="210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u="sng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sz="21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95750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6480720" cy="1224136"/>
          </a:xfrm>
        </p:spPr>
        <p:txBody>
          <a:bodyPr/>
          <a:lstStyle/>
          <a:p>
            <a:r>
              <a:rPr lang="ru-RU" sz="2800" dirty="0" err="1" smtClean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 smtClean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асистента</a:t>
            </a:r>
            <a:r>
              <a:rPr lang="ru-RU" sz="2800" dirty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800" dirty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sz="2800" dirty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800" dirty="0">
                <a:solidFill>
                  <a:srgbClr val="F14124">
                    <a:lumMod val="75000"/>
                  </a:srgbClr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275545" y="2996952"/>
            <a:ext cx="5447390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889307" y="2424595"/>
            <a:ext cx="649223" cy="68304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260767" y="2535287"/>
            <a:ext cx="500893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Дидактично-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навчальна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діяльність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275546" y="4449620"/>
            <a:ext cx="5447389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981412" y="3877029"/>
            <a:ext cx="601614" cy="680477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326009" y="3987955"/>
            <a:ext cx="534646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Організаційно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-методична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діяльність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8"/>
            <a:ext cx="8784976" cy="396044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ІПР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календарно-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теми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дистанційному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режимі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алагодити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співпрацю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батьками;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онлайн.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6" y="188640"/>
            <a:ext cx="6480720" cy="12241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Дидактично-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навчальна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endParaRPr lang="ru-RU" sz="28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888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772816"/>
            <a:ext cx="8568952" cy="4392488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Діяльність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дитини з ООП оцінюється не лише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позиції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набутих знань, а насамперед – з позиції прогресивного розвитку.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hutterstock_1033328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077072"/>
            <a:ext cx="3048000" cy="2286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276872"/>
            <a:ext cx="6336704" cy="3960440"/>
          </a:xfrm>
        </p:spPr>
        <p:txBody>
          <a:bodyPr/>
          <a:lstStyle/>
          <a:p>
            <a:pPr lvl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Налагодження спілкування, залучення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батьків до освітнього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процесу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4005064"/>
            <a:ext cx="3744416" cy="21647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420888"/>
            <a:ext cx="8352928" cy="4032448"/>
          </a:xfrm>
        </p:spPr>
        <p:txBody>
          <a:bodyPr/>
          <a:lstStyle/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освітній процес здійснюється в синхронному або асинхронному режимі;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спілкування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 час навчальних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занять забезпечується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передачею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відео-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аудіо-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графічної та текстової інформації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a5e539d9f91d9ef5c955fb6eedc25a4cc82e8a4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3221</TotalTime>
  <Words>928</Words>
  <Application>Microsoft Office PowerPoint</Application>
  <PresentationFormat>Экран (4:3)</PresentationFormat>
  <Paragraphs>118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Організація  педагогічної діяльності  асистента вчителя  під час карантину</vt:lpstr>
      <vt:lpstr>Слайд 2</vt:lpstr>
      <vt:lpstr>  Посадові обов’язки                            асистента вчителя*</vt:lpstr>
      <vt:lpstr>Асистент вчителя здійснює свою діяльність відповідно  до розкладу навчальних занять класу,  за допомогою технологій дистанційного навчання:</vt:lpstr>
      <vt:lpstr>Діяльність асистента вчителя в умовах дистанційного навчання:</vt:lpstr>
      <vt:lpstr>Дидактично-навчальна діяльність</vt:lpstr>
      <vt:lpstr>Слайд 7</vt:lpstr>
      <vt:lpstr>Слайд 8</vt:lpstr>
      <vt:lpstr>Слайд 9</vt:lpstr>
      <vt:lpstr>Адаптовані дидактичні матеріали</vt:lpstr>
      <vt:lpstr>Слайд 11</vt:lpstr>
      <vt:lpstr>Слайд 12</vt:lpstr>
      <vt:lpstr>Організаційно-методична діяльність</vt:lpstr>
      <vt:lpstr>Слайд 14</vt:lpstr>
      <vt:lpstr>Для організації роботи під час карантину асистент вчителя складає  індивідуальний план роботи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 школа</dc:title>
  <dc:creator>obstinate</dc:creator>
  <dc:description>Шаблон презентации с сайта https://presentation-creation.ru/</dc:description>
  <cp:lastModifiedBy>User</cp:lastModifiedBy>
  <cp:revision>1379</cp:revision>
  <dcterms:created xsi:type="dcterms:W3CDTF">2018-02-25T09:09:03Z</dcterms:created>
  <dcterms:modified xsi:type="dcterms:W3CDTF">2020-04-09T17:53:37Z</dcterms:modified>
</cp:coreProperties>
</file>